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63" r:id="rId6"/>
    <p:sldId id="266" r:id="rId7"/>
    <p:sldId id="261" r:id="rId8"/>
    <p:sldId id="262" r:id="rId9"/>
    <p:sldId id="267" r:id="rId10"/>
    <p:sldId id="268" r:id="rId11"/>
    <p:sldId id="264" r:id="rId12"/>
    <p:sldId id="265" r:id="rId13"/>
    <p:sldId id="271"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252"/>
    <p:restoredTop sz="94640"/>
  </p:normalViewPr>
  <p:slideViewPr>
    <p:cSldViewPr snapToGrid="0" snapToObjects="1">
      <p:cViewPr varScale="1">
        <p:scale>
          <a:sx n="82" d="100"/>
          <a:sy n="82" d="100"/>
        </p:scale>
        <p:origin x="176" y="7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E615C-695C-0F48-8D2B-BB6EE26377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479A28C-D5B5-F74E-951E-34BE60DE25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AC7AD9-1D0A-6E42-8756-0740C43C0112}"/>
              </a:ext>
            </a:extLst>
          </p:cNvPr>
          <p:cNvSpPr>
            <a:spLocks noGrp="1"/>
          </p:cNvSpPr>
          <p:nvPr>
            <p:ph type="dt" sz="half" idx="10"/>
          </p:nvPr>
        </p:nvSpPr>
        <p:spPr/>
        <p:txBody>
          <a:bodyPr/>
          <a:lstStyle/>
          <a:p>
            <a:fld id="{DA22B665-C83D-8A43-9303-28939E6CB61F}" type="datetimeFigureOut">
              <a:rPr lang="en-US" smtClean="0"/>
              <a:t>4/25/19</a:t>
            </a:fld>
            <a:endParaRPr lang="en-US"/>
          </a:p>
        </p:txBody>
      </p:sp>
      <p:sp>
        <p:nvSpPr>
          <p:cNvPr id="5" name="Footer Placeholder 4">
            <a:extLst>
              <a:ext uri="{FF2B5EF4-FFF2-40B4-BE49-F238E27FC236}">
                <a16:creationId xmlns:a16="http://schemas.microsoft.com/office/drawing/2014/main" id="{7015CC10-934A-7B45-8D0F-542F0494E7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050403-9507-F74D-9712-CA07E1FF1822}"/>
              </a:ext>
            </a:extLst>
          </p:cNvPr>
          <p:cNvSpPr>
            <a:spLocks noGrp="1"/>
          </p:cNvSpPr>
          <p:nvPr>
            <p:ph type="sldNum" sz="quarter" idx="12"/>
          </p:nvPr>
        </p:nvSpPr>
        <p:spPr/>
        <p:txBody>
          <a:bodyPr/>
          <a:lstStyle/>
          <a:p>
            <a:fld id="{B70A2864-8A3F-8C4E-8F36-5B5285FC1A90}" type="slidenum">
              <a:rPr lang="en-US" smtClean="0"/>
              <a:t>‹#›</a:t>
            </a:fld>
            <a:endParaRPr lang="en-US"/>
          </a:p>
        </p:txBody>
      </p:sp>
    </p:spTree>
    <p:extLst>
      <p:ext uri="{BB962C8B-B14F-4D97-AF65-F5344CB8AC3E}">
        <p14:creationId xmlns:p14="http://schemas.microsoft.com/office/powerpoint/2010/main" val="3092022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4A9FD-4954-BD49-A709-AE45554BE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A959017-A62D-C144-AEEE-C59A58ED12D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39B187-BD66-1443-B902-7196159254F7}"/>
              </a:ext>
            </a:extLst>
          </p:cNvPr>
          <p:cNvSpPr>
            <a:spLocks noGrp="1"/>
          </p:cNvSpPr>
          <p:nvPr>
            <p:ph type="dt" sz="half" idx="10"/>
          </p:nvPr>
        </p:nvSpPr>
        <p:spPr/>
        <p:txBody>
          <a:bodyPr/>
          <a:lstStyle/>
          <a:p>
            <a:fld id="{DA22B665-C83D-8A43-9303-28939E6CB61F}" type="datetimeFigureOut">
              <a:rPr lang="en-US" smtClean="0"/>
              <a:t>4/25/19</a:t>
            </a:fld>
            <a:endParaRPr lang="en-US"/>
          </a:p>
        </p:txBody>
      </p:sp>
      <p:sp>
        <p:nvSpPr>
          <p:cNvPr id="5" name="Footer Placeholder 4">
            <a:extLst>
              <a:ext uri="{FF2B5EF4-FFF2-40B4-BE49-F238E27FC236}">
                <a16:creationId xmlns:a16="http://schemas.microsoft.com/office/drawing/2014/main" id="{FA72916E-2C49-E548-BFDE-1958853DF5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2F3992-9C8B-BC42-89C7-BBE31A7363CF}"/>
              </a:ext>
            </a:extLst>
          </p:cNvPr>
          <p:cNvSpPr>
            <a:spLocks noGrp="1"/>
          </p:cNvSpPr>
          <p:nvPr>
            <p:ph type="sldNum" sz="quarter" idx="12"/>
          </p:nvPr>
        </p:nvSpPr>
        <p:spPr/>
        <p:txBody>
          <a:bodyPr/>
          <a:lstStyle/>
          <a:p>
            <a:fld id="{B70A2864-8A3F-8C4E-8F36-5B5285FC1A90}" type="slidenum">
              <a:rPr lang="en-US" smtClean="0"/>
              <a:t>‹#›</a:t>
            </a:fld>
            <a:endParaRPr lang="en-US"/>
          </a:p>
        </p:txBody>
      </p:sp>
    </p:spTree>
    <p:extLst>
      <p:ext uri="{BB962C8B-B14F-4D97-AF65-F5344CB8AC3E}">
        <p14:creationId xmlns:p14="http://schemas.microsoft.com/office/powerpoint/2010/main" val="4030790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7666E1-3466-264F-BC5D-7FCBE918DF6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6B6DEC-63E2-A242-8656-D273818994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CAF65A-DAD7-554C-9AD8-3146C346965B}"/>
              </a:ext>
            </a:extLst>
          </p:cNvPr>
          <p:cNvSpPr>
            <a:spLocks noGrp="1"/>
          </p:cNvSpPr>
          <p:nvPr>
            <p:ph type="dt" sz="half" idx="10"/>
          </p:nvPr>
        </p:nvSpPr>
        <p:spPr/>
        <p:txBody>
          <a:bodyPr/>
          <a:lstStyle/>
          <a:p>
            <a:fld id="{DA22B665-C83D-8A43-9303-28939E6CB61F}" type="datetimeFigureOut">
              <a:rPr lang="en-US" smtClean="0"/>
              <a:t>4/25/19</a:t>
            </a:fld>
            <a:endParaRPr lang="en-US"/>
          </a:p>
        </p:txBody>
      </p:sp>
      <p:sp>
        <p:nvSpPr>
          <p:cNvPr id="5" name="Footer Placeholder 4">
            <a:extLst>
              <a:ext uri="{FF2B5EF4-FFF2-40B4-BE49-F238E27FC236}">
                <a16:creationId xmlns:a16="http://schemas.microsoft.com/office/drawing/2014/main" id="{A2CA5552-2A1E-7C4F-9409-CE473B328C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0F279E-7F89-A040-97C5-A9E7849E5641}"/>
              </a:ext>
            </a:extLst>
          </p:cNvPr>
          <p:cNvSpPr>
            <a:spLocks noGrp="1"/>
          </p:cNvSpPr>
          <p:nvPr>
            <p:ph type="sldNum" sz="quarter" idx="12"/>
          </p:nvPr>
        </p:nvSpPr>
        <p:spPr/>
        <p:txBody>
          <a:bodyPr/>
          <a:lstStyle/>
          <a:p>
            <a:fld id="{B70A2864-8A3F-8C4E-8F36-5B5285FC1A90}" type="slidenum">
              <a:rPr lang="en-US" smtClean="0"/>
              <a:t>‹#›</a:t>
            </a:fld>
            <a:endParaRPr lang="en-US"/>
          </a:p>
        </p:txBody>
      </p:sp>
    </p:spTree>
    <p:extLst>
      <p:ext uri="{BB962C8B-B14F-4D97-AF65-F5344CB8AC3E}">
        <p14:creationId xmlns:p14="http://schemas.microsoft.com/office/powerpoint/2010/main" val="1885807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103D6-7819-7B4D-AC4A-7A8E071864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729855-3BFA-2645-BD3D-B3308DAC95D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CB86CC-82D4-8044-A318-DA83E6000CD0}"/>
              </a:ext>
            </a:extLst>
          </p:cNvPr>
          <p:cNvSpPr>
            <a:spLocks noGrp="1"/>
          </p:cNvSpPr>
          <p:nvPr>
            <p:ph type="dt" sz="half" idx="10"/>
          </p:nvPr>
        </p:nvSpPr>
        <p:spPr/>
        <p:txBody>
          <a:bodyPr/>
          <a:lstStyle/>
          <a:p>
            <a:fld id="{DA22B665-C83D-8A43-9303-28939E6CB61F}" type="datetimeFigureOut">
              <a:rPr lang="en-US" smtClean="0"/>
              <a:t>4/25/19</a:t>
            </a:fld>
            <a:endParaRPr lang="en-US"/>
          </a:p>
        </p:txBody>
      </p:sp>
      <p:sp>
        <p:nvSpPr>
          <p:cNvPr id="5" name="Footer Placeholder 4">
            <a:extLst>
              <a:ext uri="{FF2B5EF4-FFF2-40B4-BE49-F238E27FC236}">
                <a16:creationId xmlns:a16="http://schemas.microsoft.com/office/drawing/2014/main" id="{EC0CC667-170C-4F48-9909-CC560CE905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F2B460-0504-5D4C-B121-EAB8277C0D97}"/>
              </a:ext>
            </a:extLst>
          </p:cNvPr>
          <p:cNvSpPr>
            <a:spLocks noGrp="1"/>
          </p:cNvSpPr>
          <p:nvPr>
            <p:ph type="sldNum" sz="quarter" idx="12"/>
          </p:nvPr>
        </p:nvSpPr>
        <p:spPr/>
        <p:txBody>
          <a:bodyPr/>
          <a:lstStyle/>
          <a:p>
            <a:fld id="{B70A2864-8A3F-8C4E-8F36-5B5285FC1A90}" type="slidenum">
              <a:rPr lang="en-US" smtClean="0"/>
              <a:t>‹#›</a:t>
            </a:fld>
            <a:endParaRPr lang="en-US"/>
          </a:p>
        </p:txBody>
      </p:sp>
    </p:spTree>
    <p:extLst>
      <p:ext uri="{BB962C8B-B14F-4D97-AF65-F5344CB8AC3E}">
        <p14:creationId xmlns:p14="http://schemas.microsoft.com/office/powerpoint/2010/main" val="2103625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A7CCD-B70F-B544-818F-23B5091423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5B9ECC-E4CC-B748-8DA6-9DB8A08BB2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8E29C2C-CA6A-D24D-AC68-AA661C86F557}"/>
              </a:ext>
            </a:extLst>
          </p:cNvPr>
          <p:cNvSpPr>
            <a:spLocks noGrp="1"/>
          </p:cNvSpPr>
          <p:nvPr>
            <p:ph type="dt" sz="half" idx="10"/>
          </p:nvPr>
        </p:nvSpPr>
        <p:spPr/>
        <p:txBody>
          <a:bodyPr/>
          <a:lstStyle/>
          <a:p>
            <a:fld id="{DA22B665-C83D-8A43-9303-28939E6CB61F}" type="datetimeFigureOut">
              <a:rPr lang="en-US" smtClean="0"/>
              <a:t>4/25/19</a:t>
            </a:fld>
            <a:endParaRPr lang="en-US"/>
          </a:p>
        </p:txBody>
      </p:sp>
      <p:sp>
        <p:nvSpPr>
          <p:cNvPr id="5" name="Footer Placeholder 4">
            <a:extLst>
              <a:ext uri="{FF2B5EF4-FFF2-40B4-BE49-F238E27FC236}">
                <a16:creationId xmlns:a16="http://schemas.microsoft.com/office/drawing/2014/main" id="{83BB135A-10AA-614D-97BD-71E8FF96AE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61681B-BBF2-9A4F-AEE2-E43CF040ED90}"/>
              </a:ext>
            </a:extLst>
          </p:cNvPr>
          <p:cNvSpPr>
            <a:spLocks noGrp="1"/>
          </p:cNvSpPr>
          <p:nvPr>
            <p:ph type="sldNum" sz="quarter" idx="12"/>
          </p:nvPr>
        </p:nvSpPr>
        <p:spPr/>
        <p:txBody>
          <a:bodyPr/>
          <a:lstStyle/>
          <a:p>
            <a:fld id="{B70A2864-8A3F-8C4E-8F36-5B5285FC1A90}" type="slidenum">
              <a:rPr lang="en-US" smtClean="0"/>
              <a:t>‹#›</a:t>
            </a:fld>
            <a:endParaRPr lang="en-US"/>
          </a:p>
        </p:txBody>
      </p:sp>
    </p:spTree>
    <p:extLst>
      <p:ext uri="{BB962C8B-B14F-4D97-AF65-F5344CB8AC3E}">
        <p14:creationId xmlns:p14="http://schemas.microsoft.com/office/powerpoint/2010/main" val="3064084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5445E-E65C-044C-B219-4D01585ED1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F42BCF-4C95-0048-A44F-A2FAB6E0A47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942BF3B-4F64-E841-9FAA-7207DD599CC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A6996BF-C1CE-F748-B7CF-51539DC852CD}"/>
              </a:ext>
            </a:extLst>
          </p:cNvPr>
          <p:cNvSpPr>
            <a:spLocks noGrp="1"/>
          </p:cNvSpPr>
          <p:nvPr>
            <p:ph type="dt" sz="half" idx="10"/>
          </p:nvPr>
        </p:nvSpPr>
        <p:spPr/>
        <p:txBody>
          <a:bodyPr/>
          <a:lstStyle/>
          <a:p>
            <a:fld id="{DA22B665-C83D-8A43-9303-28939E6CB61F}" type="datetimeFigureOut">
              <a:rPr lang="en-US" smtClean="0"/>
              <a:t>4/25/19</a:t>
            </a:fld>
            <a:endParaRPr lang="en-US"/>
          </a:p>
        </p:txBody>
      </p:sp>
      <p:sp>
        <p:nvSpPr>
          <p:cNvPr id="6" name="Footer Placeholder 5">
            <a:extLst>
              <a:ext uri="{FF2B5EF4-FFF2-40B4-BE49-F238E27FC236}">
                <a16:creationId xmlns:a16="http://schemas.microsoft.com/office/drawing/2014/main" id="{7DA70778-3F7E-894A-8A2A-3F6D263B66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1D273E-B132-E644-B526-EBE56ACAB0C3}"/>
              </a:ext>
            </a:extLst>
          </p:cNvPr>
          <p:cNvSpPr>
            <a:spLocks noGrp="1"/>
          </p:cNvSpPr>
          <p:nvPr>
            <p:ph type="sldNum" sz="quarter" idx="12"/>
          </p:nvPr>
        </p:nvSpPr>
        <p:spPr/>
        <p:txBody>
          <a:bodyPr/>
          <a:lstStyle/>
          <a:p>
            <a:fld id="{B70A2864-8A3F-8C4E-8F36-5B5285FC1A90}" type="slidenum">
              <a:rPr lang="en-US" smtClean="0"/>
              <a:t>‹#›</a:t>
            </a:fld>
            <a:endParaRPr lang="en-US"/>
          </a:p>
        </p:txBody>
      </p:sp>
    </p:spTree>
    <p:extLst>
      <p:ext uri="{BB962C8B-B14F-4D97-AF65-F5344CB8AC3E}">
        <p14:creationId xmlns:p14="http://schemas.microsoft.com/office/powerpoint/2010/main" val="151960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2B87B-EA37-7741-9132-26C4B429FA8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E70C24-8928-1741-8A00-4505DCCC884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F94DFC-B949-544A-A960-EAD32CE8CA9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62719A2-9AAC-1547-9462-6C09417B55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6DC349-6A77-814C-B2B3-C129C0CD98E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AB02D73-2A20-554F-8127-A91DB9EA2CF0}"/>
              </a:ext>
            </a:extLst>
          </p:cNvPr>
          <p:cNvSpPr>
            <a:spLocks noGrp="1"/>
          </p:cNvSpPr>
          <p:nvPr>
            <p:ph type="dt" sz="half" idx="10"/>
          </p:nvPr>
        </p:nvSpPr>
        <p:spPr/>
        <p:txBody>
          <a:bodyPr/>
          <a:lstStyle/>
          <a:p>
            <a:fld id="{DA22B665-C83D-8A43-9303-28939E6CB61F}" type="datetimeFigureOut">
              <a:rPr lang="en-US" smtClean="0"/>
              <a:t>4/25/19</a:t>
            </a:fld>
            <a:endParaRPr lang="en-US"/>
          </a:p>
        </p:txBody>
      </p:sp>
      <p:sp>
        <p:nvSpPr>
          <p:cNvPr id="8" name="Footer Placeholder 7">
            <a:extLst>
              <a:ext uri="{FF2B5EF4-FFF2-40B4-BE49-F238E27FC236}">
                <a16:creationId xmlns:a16="http://schemas.microsoft.com/office/drawing/2014/main" id="{792B68C5-D221-D440-864A-7BD405D6A67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4570CF-7E28-E343-8E09-99167CB40324}"/>
              </a:ext>
            </a:extLst>
          </p:cNvPr>
          <p:cNvSpPr>
            <a:spLocks noGrp="1"/>
          </p:cNvSpPr>
          <p:nvPr>
            <p:ph type="sldNum" sz="quarter" idx="12"/>
          </p:nvPr>
        </p:nvSpPr>
        <p:spPr/>
        <p:txBody>
          <a:bodyPr/>
          <a:lstStyle/>
          <a:p>
            <a:fld id="{B70A2864-8A3F-8C4E-8F36-5B5285FC1A90}" type="slidenum">
              <a:rPr lang="en-US" smtClean="0"/>
              <a:t>‹#›</a:t>
            </a:fld>
            <a:endParaRPr lang="en-US"/>
          </a:p>
        </p:txBody>
      </p:sp>
    </p:spTree>
    <p:extLst>
      <p:ext uri="{BB962C8B-B14F-4D97-AF65-F5344CB8AC3E}">
        <p14:creationId xmlns:p14="http://schemas.microsoft.com/office/powerpoint/2010/main" val="1869172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D622F-7FEC-9F48-8B0D-E90FE99280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B99EB72-AEA1-DF44-A967-DFC3B7745C36}"/>
              </a:ext>
            </a:extLst>
          </p:cNvPr>
          <p:cNvSpPr>
            <a:spLocks noGrp="1"/>
          </p:cNvSpPr>
          <p:nvPr>
            <p:ph type="dt" sz="half" idx="10"/>
          </p:nvPr>
        </p:nvSpPr>
        <p:spPr/>
        <p:txBody>
          <a:bodyPr/>
          <a:lstStyle/>
          <a:p>
            <a:fld id="{DA22B665-C83D-8A43-9303-28939E6CB61F}" type="datetimeFigureOut">
              <a:rPr lang="en-US" smtClean="0"/>
              <a:t>4/25/19</a:t>
            </a:fld>
            <a:endParaRPr lang="en-US"/>
          </a:p>
        </p:txBody>
      </p:sp>
      <p:sp>
        <p:nvSpPr>
          <p:cNvPr id="4" name="Footer Placeholder 3">
            <a:extLst>
              <a:ext uri="{FF2B5EF4-FFF2-40B4-BE49-F238E27FC236}">
                <a16:creationId xmlns:a16="http://schemas.microsoft.com/office/drawing/2014/main" id="{60D700D3-3236-064B-AF55-782E2F5F007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B36BAE-D830-9247-A3ED-17CB5437F3DE}"/>
              </a:ext>
            </a:extLst>
          </p:cNvPr>
          <p:cNvSpPr>
            <a:spLocks noGrp="1"/>
          </p:cNvSpPr>
          <p:nvPr>
            <p:ph type="sldNum" sz="quarter" idx="12"/>
          </p:nvPr>
        </p:nvSpPr>
        <p:spPr/>
        <p:txBody>
          <a:bodyPr/>
          <a:lstStyle/>
          <a:p>
            <a:fld id="{B70A2864-8A3F-8C4E-8F36-5B5285FC1A90}" type="slidenum">
              <a:rPr lang="en-US" smtClean="0"/>
              <a:t>‹#›</a:t>
            </a:fld>
            <a:endParaRPr lang="en-US"/>
          </a:p>
        </p:txBody>
      </p:sp>
    </p:spTree>
    <p:extLst>
      <p:ext uri="{BB962C8B-B14F-4D97-AF65-F5344CB8AC3E}">
        <p14:creationId xmlns:p14="http://schemas.microsoft.com/office/powerpoint/2010/main" val="32435734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EA3D98-AC19-F04F-9E15-9A42E651B2C9}"/>
              </a:ext>
            </a:extLst>
          </p:cNvPr>
          <p:cNvSpPr>
            <a:spLocks noGrp="1"/>
          </p:cNvSpPr>
          <p:nvPr>
            <p:ph type="dt" sz="half" idx="10"/>
          </p:nvPr>
        </p:nvSpPr>
        <p:spPr/>
        <p:txBody>
          <a:bodyPr/>
          <a:lstStyle/>
          <a:p>
            <a:fld id="{DA22B665-C83D-8A43-9303-28939E6CB61F}" type="datetimeFigureOut">
              <a:rPr lang="en-US" smtClean="0"/>
              <a:t>4/25/19</a:t>
            </a:fld>
            <a:endParaRPr lang="en-US"/>
          </a:p>
        </p:txBody>
      </p:sp>
      <p:sp>
        <p:nvSpPr>
          <p:cNvPr id="3" name="Footer Placeholder 2">
            <a:extLst>
              <a:ext uri="{FF2B5EF4-FFF2-40B4-BE49-F238E27FC236}">
                <a16:creationId xmlns:a16="http://schemas.microsoft.com/office/drawing/2014/main" id="{B4A507EA-6A1A-4045-B457-F869432948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5F7C30-75B4-D74B-BD17-20BD26604A89}"/>
              </a:ext>
            </a:extLst>
          </p:cNvPr>
          <p:cNvSpPr>
            <a:spLocks noGrp="1"/>
          </p:cNvSpPr>
          <p:nvPr>
            <p:ph type="sldNum" sz="quarter" idx="12"/>
          </p:nvPr>
        </p:nvSpPr>
        <p:spPr/>
        <p:txBody>
          <a:bodyPr/>
          <a:lstStyle/>
          <a:p>
            <a:fld id="{B70A2864-8A3F-8C4E-8F36-5B5285FC1A90}" type="slidenum">
              <a:rPr lang="en-US" smtClean="0"/>
              <a:t>‹#›</a:t>
            </a:fld>
            <a:endParaRPr lang="en-US"/>
          </a:p>
        </p:txBody>
      </p:sp>
    </p:spTree>
    <p:extLst>
      <p:ext uri="{BB962C8B-B14F-4D97-AF65-F5344CB8AC3E}">
        <p14:creationId xmlns:p14="http://schemas.microsoft.com/office/powerpoint/2010/main" val="30633349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52AB6-A360-364B-9EC0-041E850370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8B771D-4118-B04E-8DAF-17DBD984C9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74DEC21-7237-1644-B116-1F70518C4D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FBB94D-239E-594C-A6D3-A9ABDD4054C4}"/>
              </a:ext>
            </a:extLst>
          </p:cNvPr>
          <p:cNvSpPr>
            <a:spLocks noGrp="1"/>
          </p:cNvSpPr>
          <p:nvPr>
            <p:ph type="dt" sz="half" idx="10"/>
          </p:nvPr>
        </p:nvSpPr>
        <p:spPr/>
        <p:txBody>
          <a:bodyPr/>
          <a:lstStyle/>
          <a:p>
            <a:fld id="{DA22B665-C83D-8A43-9303-28939E6CB61F}" type="datetimeFigureOut">
              <a:rPr lang="en-US" smtClean="0"/>
              <a:t>4/25/19</a:t>
            </a:fld>
            <a:endParaRPr lang="en-US"/>
          </a:p>
        </p:txBody>
      </p:sp>
      <p:sp>
        <p:nvSpPr>
          <p:cNvPr id="6" name="Footer Placeholder 5">
            <a:extLst>
              <a:ext uri="{FF2B5EF4-FFF2-40B4-BE49-F238E27FC236}">
                <a16:creationId xmlns:a16="http://schemas.microsoft.com/office/drawing/2014/main" id="{FF0B7E37-B573-8C42-87CB-90D49FBD20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E9ECC0-ED7D-8D41-BBC8-B000A14B1FCC}"/>
              </a:ext>
            </a:extLst>
          </p:cNvPr>
          <p:cNvSpPr>
            <a:spLocks noGrp="1"/>
          </p:cNvSpPr>
          <p:nvPr>
            <p:ph type="sldNum" sz="quarter" idx="12"/>
          </p:nvPr>
        </p:nvSpPr>
        <p:spPr/>
        <p:txBody>
          <a:bodyPr/>
          <a:lstStyle/>
          <a:p>
            <a:fld id="{B70A2864-8A3F-8C4E-8F36-5B5285FC1A90}" type="slidenum">
              <a:rPr lang="en-US" smtClean="0"/>
              <a:t>‹#›</a:t>
            </a:fld>
            <a:endParaRPr lang="en-US"/>
          </a:p>
        </p:txBody>
      </p:sp>
    </p:spTree>
    <p:extLst>
      <p:ext uri="{BB962C8B-B14F-4D97-AF65-F5344CB8AC3E}">
        <p14:creationId xmlns:p14="http://schemas.microsoft.com/office/powerpoint/2010/main" val="3710526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9709F-54B2-A344-A53B-6E9D6D188C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8762B5B-F110-9643-87F2-8367773953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31A20E9-F84E-064F-A220-FA2904D37A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8A9F1D-C384-A146-B570-CB8400AB87B2}"/>
              </a:ext>
            </a:extLst>
          </p:cNvPr>
          <p:cNvSpPr>
            <a:spLocks noGrp="1"/>
          </p:cNvSpPr>
          <p:nvPr>
            <p:ph type="dt" sz="half" idx="10"/>
          </p:nvPr>
        </p:nvSpPr>
        <p:spPr/>
        <p:txBody>
          <a:bodyPr/>
          <a:lstStyle/>
          <a:p>
            <a:fld id="{DA22B665-C83D-8A43-9303-28939E6CB61F}" type="datetimeFigureOut">
              <a:rPr lang="en-US" smtClean="0"/>
              <a:t>4/25/19</a:t>
            </a:fld>
            <a:endParaRPr lang="en-US"/>
          </a:p>
        </p:txBody>
      </p:sp>
      <p:sp>
        <p:nvSpPr>
          <p:cNvPr id="6" name="Footer Placeholder 5">
            <a:extLst>
              <a:ext uri="{FF2B5EF4-FFF2-40B4-BE49-F238E27FC236}">
                <a16:creationId xmlns:a16="http://schemas.microsoft.com/office/drawing/2014/main" id="{2CFCF1F0-34BF-7A41-B1B9-9FB14F721B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267704-29F1-7F43-A04D-70474A9290B5}"/>
              </a:ext>
            </a:extLst>
          </p:cNvPr>
          <p:cNvSpPr>
            <a:spLocks noGrp="1"/>
          </p:cNvSpPr>
          <p:nvPr>
            <p:ph type="sldNum" sz="quarter" idx="12"/>
          </p:nvPr>
        </p:nvSpPr>
        <p:spPr/>
        <p:txBody>
          <a:bodyPr/>
          <a:lstStyle/>
          <a:p>
            <a:fld id="{B70A2864-8A3F-8C4E-8F36-5B5285FC1A90}" type="slidenum">
              <a:rPr lang="en-US" smtClean="0"/>
              <a:t>‹#›</a:t>
            </a:fld>
            <a:endParaRPr lang="en-US"/>
          </a:p>
        </p:txBody>
      </p:sp>
    </p:spTree>
    <p:extLst>
      <p:ext uri="{BB962C8B-B14F-4D97-AF65-F5344CB8AC3E}">
        <p14:creationId xmlns:p14="http://schemas.microsoft.com/office/powerpoint/2010/main" val="2581416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8F9674-0918-3B4E-A8A2-230A6CCA52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16936A2-4965-3640-8CF6-9FCD81A036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C5EC47-001E-014C-B947-A084950DBC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22B665-C83D-8A43-9303-28939E6CB61F}" type="datetimeFigureOut">
              <a:rPr lang="en-US" smtClean="0"/>
              <a:t>4/25/19</a:t>
            </a:fld>
            <a:endParaRPr lang="en-US"/>
          </a:p>
        </p:txBody>
      </p:sp>
      <p:sp>
        <p:nvSpPr>
          <p:cNvPr id="5" name="Footer Placeholder 4">
            <a:extLst>
              <a:ext uri="{FF2B5EF4-FFF2-40B4-BE49-F238E27FC236}">
                <a16:creationId xmlns:a16="http://schemas.microsoft.com/office/drawing/2014/main" id="{9BA5EC2B-942D-B742-B623-8ECC2EADB3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F52D587-FA2D-A84C-AAC7-5272D1B4E7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0A2864-8A3F-8C4E-8F36-5B5285FC1A90}" type="slidenum">
              <a:rPr lang="en-US" smtClean="0"/>
              <a:t>‹#›</a:t>
            </a:fld>
            <a:endParaRPr lang="en-US"/>
          </a:p>
        </p:txBody>
      </p:sp>
    </p:spTree>
    <p:extLst>
      <p:ext uri="{BB962C8B-B14F-4D97-AF65-F5344CB8AC3E}">
        <p14:creationId xmlns:p14="http://schemas.microsoft.com/office/powerpoint/2010/main" val="17507522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ourworldindata.org/grapher/participation-of-women-in-purchase-decision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nikitagrec/how-has-terrorism-changed-over-years-geography" TargetMode="External"/><Relationship Id="rId2" Type="http://schemas.openxmlformats.org/officeDocument/2006/relationships/hyperlink" Target="https://www.kaggle.com/rblcoder/mental-health-happiness-economics-human-freedom" TargetMode="External"/><Relationship Id="rId1" Type="http://schemas.openxmlformats.org/officeDocument/2006/relationships/slideLayout" Target="../slideLayouts/slideLayout2.xml"/><Relationship Id="rId4" Type="http://schemas.openxmlformats.org/officeDocument/2006/relationships/hyperlink" Target="https://www.kaggle.com/akdagmelih/world-wide-women-s-problems-plotly-example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96ED7-A35E-A54C-AF74-FBBDC6EB6314}"/>
              </a:ext>
            </a:extLst>
          </p:cNvPr>
          <p:cNvSpPr>
            <a:spLocks noGrp="1"/>
          </p:cNvSpPr>
          <p:nvPr>
            <p:ph type="ctrTitle"/>
          </p:nvPr>
        </p:nvSpPr>
        <p:spPr/>
        <p:txBody>
          <a:bodyPr>
            <a:normAutofit fontScale="90000"/>
          </a:bodyPr>
          <a:lstStyle/>
          <a:p>
            <a:r>
              <a:rPr lang="en-US" b="1" dirty="0"/>
              <a:t>The analysis of the quality of rights between genders using the Human Freedom Index</a:t>
            </a:r>
            <a:endParaRPr lang="en-US" dirty="0"/>
          </a:p>
        </p:txBody>
      </p:sp>
      <p:sp>
        <p:nvSpPr>
          <p:cNvPr id="3" name="Subtitle 2">
            <a:extLst>
              <a:ext uri="{FF2B5EF4-FFF2-40B4-BE49-F238E27FC236}">
                <a16:creationId xmlns:a16="http://schemas.microsoft.com/office/drawing/2014/main" id="{26C60F6A-6ED1-3849-9481-B036A0C2EA05}"/>
              </a:ext>
            </a:extLst>
          </p:cNvPr>
          <p:cNvSpPr>
            <a:spLocks noGrp="1"/>
          </p:cNvSpPr>
          <p:nvPr>
            <p:ph type="subTitle" idx="1"/>
          </p:nvPr>
        </p:nvSpPr>
        <p:spPr/>
        <p:txBody>
          <a:bodyPr/>
          <a:lstStyle/>
          <a:p>
            <a:r>
              <a:rPr lang="en-US" b="1" dirty="0"/>
              <a:t>Ottillia Ni</a:t>
            </a:r>
          </a:p>
          <a:p>
            <a:r>
              <a:rPr lang="en-US" b="1" dirty="0"/>
              <a:t>April 25, 2019</a:t>
            </a:r>
          </a:p>
          <a:p>
            <a:r>
              <a:rPr lang="en-US" b="1" dirty="0"/>
              <a:t>Project Presentation Update (EM212: Applied Data Science)</a:t>
            </a:r>
          </a:p>
        </p:txBody>
      </p:sp>
    </p:spTree>
    <p:extLst>
      <p:ext uri="{BB962C8B-B14F-4D97-AF65-F5344CB8AC3E}">
        <p14:creationId xmlns:p14="http://schemas.microsoft.com/office/powerpoint/2010/main" val="4702261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7E58C62-A79C-1A4B-8AF1-88FF20DA4CD9}"/>
              </a:ext>
            </a:extLst>
          </p:cNvPr>
          <p:cNvPicPr>
            <a:picLocks noGrp="1" noChangeAspect="1"/>
          </p:cNvPicPr>
          <p:nvPr>
            <p:ph idx="1"/>
          </p:nvPr>
        </p:nvPicPr>
        <p:blipFill>
          <a:blip r:embed="rId2"/>
          <a:stretch>
            <a:fillRect/>
          </a:stretch>
        </p:blipFill>
        <p:spPr>
          <a:xfrm>
            <a:off x="3116819" y="246651"/>
            <a:ext cx="5958361" cy="5571067"/>
          </a:xfrm>
          <a:prstGeom prst="rect">
            <a:avLst/>
          </a:prstGeom>
        </p:spPr>
      </p:pic>
      <p:sp>
        <p:nvSpPr>
          <p:cNvPr id="6" name="Rectangle 5">
            <a:extLst>
              <a:ext uri="{FF2B5EF4-FFF2-40B4-BE49-F238E27FC236}">
                <a16:creationId xmlns:a16="http://schemas.microsoft.com/office/drawing/2014/main" id="{CE98D48E-15EE-AF4C-913A-6FD35D483D3A}"/>
              </a:ext>
            </a:extLst>
          </p:cNvPr>
          <p:cNvSpPr/>
          <p:nvPr/>
        </p:nvSpPr>
        <p:spPr>
          <a:xfrm>
            <a:off x="2099092" y="5817718"/>
            <a:ext cx="7993813" cy="369332"/>
          </a:xfrm>
          <a:prstGeom prst="rect">
            <a:avLst/>
          </a:prstGeom>
        </p:spPr>
        <p:txBody>
          <a:bodyPr wrap="square">
            <a:spAutoFit/>
          </a:bodyPr>
          <a:lstStyle/>
          <a:p>
            <a:pPr algn="ctr"/>
            <a:r>
              <a:rPr lang="en-US" b="1" dirty="0"/>
              <a:t>Ranking the balance of women inheritance rights between male and female </a:t>
            </a:r>
          </a:p>
        </p:txBody>
      </p:sp>
    </p:spTree>
    <p:extLst>
      <p:ext uri="{BB962C8B-B14F-4D97-AF65-F5344CB8AC3E}">
        <p14:creationId xmlns:p14="http://schemas.microsoft.com/office/powerpoint/2010/main" val="2411675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75E1-30F8-DE44-9D50-D77D34FF8BCF}"/>
              </a:ext>
            </a:extLst>
          </p:cNvPr>
          <p:cNvSpPr>
            <a:spLocks noGrp="1"/>
          </p:cNvSpPr>
          <p:nvPr>
            <p:ph type="title"/>
          </p:nvPr>
        </p:nvSpPr>
        <p:spPr/>
        <p:txBody>
          <a:bodyPr/>
          <a:lstStyle/>
          <a:p>
            <a:r>
              <a:rPr lang="en-US" dirty="0"/>
              <a:t>Merged Data</a:t>
            </a:r>
          </a:p>
        </p:txBody>
      </p:sp>
      <p:sp>
        <p:nvSpPr>
          <p:cNvPr id="3" name="Content Placeholder 2">
            <a:extLst>
              <a:ext uri="{FF2B5EF4-FFF2-40B4-BE49-F238E27FC236}">
                <a16:creationId xmlns:a16="http://schemas.microsoft.com/office/drawing/2014/main" id="{3679B527-F53E-B844-AC2F-8345F1A05CC4}"/>
              </a:ext>
            </a:extLst>
          </p:cNvPr>
          <p:cNvSpPr>
            <a:spLocks noGrp="1"/>
          </p:cNvSpPr>
          <p:nvPr>
            <p:ph idx="1"/>
          </p:nvPr>
        </p:nvSpPr>
        <p:spPr/>
        <p:txBody>
          <a:bodyPr/>
          <a:lstStyle/>
          <a:p>
            <a:r>
              <a:rPr lang="en-US" dirty="0">
                <a:hlinkClick r:id="rId2"/>
              </a:rPr>
              <a:t>Participation of women in purchase decisions</a:t>
            </a:r>
          </a:p>
          <a:p>
            <a:pPr lvl="1"/>
            <a:r>
              <a:rPr lang="en-US" dirty="0"/>
              <a:t>“Percentage of currently married women aged 15-49 who say that they alone or jointly have a say in major household</a:t>
            </a:r>
            <a:br>
              <a:rPr lang="en-US" dirty="0"/>
            </a:br>
            <a:r>
              <a:rPr lang="en-US" dirty="0"/>
              <a:t>purchase decisions</a:t>
            </a:r>
            <a:r>
              <a:rPr lang="en-US" dirty="0">
                <a:hlinkClick r:id="rId2"/>
              </a:rPr>
              <a:t>”</a:t>
            </a:r>
          </a:p>
        </p:txBody>
      </p:sp>
      <p:pic>
        <p:nvPicPr>
          <p:cNvPr id="5" name="Picture 4">
            <a:extLst>
              <a:ext uri="{FF2B5EF4-FFF2-40B4-BE49-F238E27FC236}">
                <a16:creationId xmlns:a16="http://schemas.microsoft.com/office/drawing/2014/main" id="{B1D386EF-1728-1D48-914B-DDE64F98A3DE}"/>
              </a:ext>
            </a:extLst>
          </p:cNvPr>
          <p:cNvPicPr>
            <a:picLocks noChangeAspect="1"/>
          </p:cNvPicPr>
          <p:nvPr/>
        </p:nvPicPr>
        <p:blipFill>
          <a:blip r:embed="rId3"/>
          <a:stretch>
            <a:fillRect/>
          </a:stretch>
        </p:blipFill>
        <p:spPr>
          <a:xfrm>
            <a:off x="5553135" y="3333010"/>
            <a:ext cx="5126367" cy="3115120"/>
          </a:xfrm>
          <a:prstGeom prst="rect">
            <a:avLst/>
          </a:prstGeom>
        </p:spPr>
      </p:pic>
    </p:spTree>
    <p:extLst>
      <p:ext uri="{BB962C8B-B14F-4D97-AF65-F5344CB8AC3E}">
        <p14:creationId xmlns:p14="http://schemas.microsoft.com/office/powerpoint/2010/main" val="24368500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1D629-5063-ED4F-9A2A-208DD6C32057}"/>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5997A245-B811-D64C-B749-06F20A28FC4B}"/>
              </a:ext>
            </a:extLst>
          </p:cNvPr>
          <p:cNvSpPr>
            <a:spLocks noGrp="1"/>
          </p:cNvSpPr>
          <p:nvPr>
            <p:ph idx="1"/>
          </p:nvPr>
        </p:nvSpPr>
        <p:spPr/>
        <p:txBody>
          <a:bodyPr/>
          <a:lstStyle/>
          <a:p>
            <a:r>
              <a:rPr lang="en-US" dirty="0"/>
              <a:t>Run analysis with merged data</a:t>
            </a:r>
          </a:p>
          <a:p>
            <a:r>
              <a:rPr lang="en-US" dirty="0"/>
              <a:t>Determine which other variables are beneficial to my analysis and further clean through filtering</a:t>
            </a:r>
          </a:p>
          <a:p>
            <a:r>
              <a:rPr lang="en-US" dirty="0"/>
              <a:t>Add labels to make data easier to comprehend </a:t>
            </a:r>
          </a:p>
          <a:p>
            <a:r>
              <a:rPr lang="en-US" dirty="0"/>
              <a:t>Complete final report</a:t>
            </a:r>
          </a:p>
        </p:txBody>
      </p:sp>
    </p:spTree>
    <p:extLst>
      <p:ext uri="{BB962C8B-B14F-4D97-AF65-F5344CB8AC3E}">
        <p14:creationId xmlns:p14="http://schemas.microsoft.com/office/powerpoint/2010/main" val="1995641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D41CD-F0B7-A34C-B130-F28B2EA646F0}"/>
              </a:ext>
            </a:extLst>
          </p:cNvPr>
          <p:cNvSpPr>
            <a:spLocks noGrp="1"/>
          </p:cNvSpPr>
          <p:nvPr>
            <p:ph type="title"/>
          </p:nvPr>
        </p:nvSpPr>
        <p:spPr/>
        <p:txBody>
          <a:bodyPr/>
          <a:lstStyle/>
          <a:p>
            <a:r>
              <a:rPr lang="en-US" dirty="0"/>
              <a:t>Thank you! Feedback?</a:t>
            </a:r>
          </a:p>
        </p:txBody>
      </p:sp>
      <p:sp>
        <p:nvSpPr>
          <p:cNvPr id="3" name="Text Placeholder 2">
            <a:extLst>
              <a:ext uri="{FF2B5EF4-FFF2-40B4-BE49-F238E27FC236}">
                <a16:creationId xmlns:a16="http://schemas.microsoft.com/office/drawing/2014/main" id="{B74FDD4B-3853-C449-8934-71C22E2942B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0884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02F17-BF8E-5D45-9237-095D81DF9801}"/>
              </a:ext>
            </a:extLst>
          </p:cNvPr>
          <p:cNvSpPr>
            <a:spLocks noGrp="1"/>
          </p:cNvSpPr>
          <p:nvPr>
            <p:ph type="title"/>
          </p:nvPr>
        </p:nvSpPr>
        <p:spPr/>
        <p:txBody>
          <a:bodyPr/>
          <a:lstStyle/>
          <a:p>
            <a:r>
              <a:rPr lang="en-US" dirty="0"/>
              <a:t>Things to consider:</a:t>
            </a:r>
          </a:p>
        </p:txBody>
      </p:sp>
      <p:sp>
        <p:nvSpPr>
          <p:cNvPr id="3" name="Content Placeholder 2">
            <a:extLst>
              <a:ext uri="{FF2B5EF4-FFF2-40B4-BE49-F238E27FC236}">
                <a16:creationId xmlns:a16="http://schemas.microsoft.com/office/drawing/2014/main" id="{76E76D63-130C-FA4C-93E4-3EBF6324E501}"/>
              </a:ext>
            </a:extLst>
          </p:cNvPr>
          <p:cNvSpPr>
            <a:spLocks noGrp="1"/>
          </p:cNvSpPr>
          <p:nvPr>
            <p:ph idx="1"/>
          </p:nvPr>
        </p:nvSpPr>
        <p:spPr/>
        <p:txBody>
          <a:bodyPr/>
          <a:lstStyle/>
          <a:p>
            <a:r>
              <a:rPr lang="en-US" dirty="0"/>
              <a:t>Filter out data to only focus on variables I need</a:t>
            </a:r>
          </a:p>
          <a:p>
            <a:r>
              <a:rPr lang="en-US" dirty="0"/>
              <a:t>Any images I want to add to my report</a:t>
            </a:r>
          </a:p>
          <a:p>
            <a:r>
              <a:rPr lang="en-US" dirty="0"/>
              <a:t>Rename variables</a:t>
            </a:r>
          </a:p>
          <a:p>
            <a:endParaRPr lang="en-US" dirty="0"/>
          </a:p>
        </p:txBody>
      </p:sp>
    </p:spTree>
    <p:extLst>
      <p:ext uri="{BB962C8B-B14F-4D97-AF65-F5344CB8AC3E}">
        <p14:creationId xmlns:p14="http://schemas.microsoft.com/office/powerpoint/2010/main" val="953710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B3344-1F30-294C-9073-A3C6B4BE6F5B}"/>
              </a:ext>
            </a:extLst>
          </p:cNvPr>
          <p:cNvSpPr>
            <a:spLocks noGrp="1"/>
          </p:cNvSpPr>
          <p:nvPr>
            <p:ph type="title"/>
          </p:nvPr>
        </p:nvSpPr>
        <p:spPr>
          <a:xfrm>
            <a:off x="838200" y="365125"/>
            <a:ext cx="5297377" cy="1325563"/>
          </a:xfrm>
        </p:spPr>
        <p:txBody>
          <a:bodyPr/>
          <a:lstStyle/>
          <a:p>
            <a:r>
              <a:rPr lang="en-US" dirty="0"/>
              <a:t>Background</a:t>
            </a:r>
          </a:p>
        </p:txBody>
      </p:sp>
      <p:pic>
        <p:nvPicPr>
          <p:cNvPr id="4" name="Content Placeholder 3">
            <a:extLst>
              <a:ext uri="{FF2B5EF4-FFF2-40B4-BE49-F238E27FC236}">
                <a16:creationId xmlns:a16="http://schemas.microsoft.com/office/drawing/2014/main" id="{720D7827-627D-9240-A87E-CE9CDA67E9B9}"/>
              </a:ext>
            </a:extLst>
          </p:cNvPr>
          <p:cNvPicPr>
            <a:picLocks noGrp="1" noChangeAspect="1"/>
          </p:cNvPicPr>
          <p:nvPr>
            <p:ph idx="1"/>
          </p:nvPr>
        </p:nvPicPr>
        <p:blipFill>
          <a:blip r:embed="rId2"/>
          <a:stretch>
            <a:fillRect/>
          </a:stretch>
        </p:blipFill>
        <p:spPr>
          <a:xfrm>
            <a:off x="6894623" y="0"/>
            <a:ext cx="5297377" cy="6858000"/>
          </a:xfrm>
        </p:spPr>
      </p:pic>
      <p:sp>
        <p:nvSpPr>
          <p:cNvPr id="5" name="TextBox 4">
            <a:extLst>
              <a:ext uri="{FF2B5EF4-FFF2-40B4-BE49-F238E27FC236}">
                <a16:creationId xmlns:a16="http://schemas.microsoft.com/office/drawing/2014/main" id="{D9B22CC3-9DC1-2A4A-83BE-E732C190B9CA}"/>
              </a:ext>
            </a:extLst>
          </p:cNvPr>
          <p:cNvSpPr txBox="1"/>
          <p:nvPr/>
        </p:nvSpPr>
        <p:spPr>
          <a:xfrm>
            <a:off x="301903" y="1690688"/>
            <a:ext cx="6592720" cy="3816429"/>
          </a:xfrm>
          <a:prstGeom prst="rect">
            <a:avLst/>
          </a:prstGeom>
          <a:noFill/>
        </p:spPr>
        <p:txBody>
          <a:bodyPr wrap="square" rtlCol="0">
            <a:spAutoFit/>
          </a:bodyPr>
          <a:lstStyle/>
          <a:p>
            <a:pPr marL="285750" indent="-285750">
              <a:buFont typeface="Arial" panose="020B0604020202020204" pitchFamily="34" charset="0"/>
              <a:buChar char="•"/>
            </a:pPr>
            <a:r>
              <a:rPr lang="en-US" sz="2200" dirty="0"/>
              <a:t>Annually updated report from the Cato Institute</a:t>
            </a:r>
          </a:p>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a:t>Levels of freedom based upon various qualities on a scale of 0 to 10 (10 being the greatest amount)</a:t>
            </a:r>
          </a:p>
          <a:p>
            <a:endParaRPr lang="en-US" sz="2200" dirty="0"/>
          </a:p>
          <a:p>
            <a:pPr marL="285750" indent="-285750">
              <a:buFont typeface="Arial" panose="020B0604020202020204" pitchFamily="34" charset="0"/>
              <a:buChar char="•"/>
            </a:pPr>
            <a:r>
              <a:rPr lang="en-US" sz="2200" dirty="0"/>
              <a:t>“freedom plays an important role in human well-being, and they offer opportunities for further research into the complex ways in which freedom influences, and can be influenced by, </a:t>
            </a:r>
            <a:r>
              <a:rPr lang="en-US" sz="2200" b="1" dirty="0"/>
              <a:t>political regimes, economic development, and the whole range of indicators of human well-being."</a:t>
            </a:r>
          </a:p>
        </p:txBody>
      </p:sp>
    </p:spTree>
    <p:extLst>
      <p:ext uri="{BB962C8B-B14F-4D97-AF65-F5344CB8AC3E}">
        <p14:creationId xmlns:p14="http://schemas.microsoft.com/office/powerpoint/2010/main" val="3209744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436C6-A1AA-2645-BA1B-D2CFE15FA0A4}"/>
              </a:ext>
            </a:extLst>
          </p:cNvPr>
          <p:cNvSpPr>
            <a:spLocks noGrp="1"/>
          </p:cNvSpPr>
          <p:nvPr>
            <p:ph type="title"/>
          </p:nvPr>
        </p:nvSpPr>
        <p:spPr>
          <a:xfrm>
            <a:off x="838200" y="365125"/>
            <a:ext cx="6448425" cy="1325563"/>
          </a:xfrm>
        </p:spPr>
        <p:txBody>
          <a:bodyPr/>
          <a:lstStyle/>
          <a:p>
            <a:r>
              <a:rPr lang="en-US" dirty="0"/>
              <a:t>Reporting</a:t>
            </a:r>
          </a:p>
        </p:txBody>
      </p:sp>
      <p:pic>
        <p:nvPicPr>
          <p:cNvPr id="5" name="Content Placeholder 4">
            <a:extLst>
              <a:ext uri="{FF2B5EF4-FFF2-40B4-BE49-F238E27FC236}">
                <a16:creationId xmlns:a16="http://schemas.microsoft.com/office/drawing/2014/main" id="{5ACFCB41-CB18-394B-95AB-0A6A6B2E0BD6}"/>
              </a:ext>
            </a:extLst>
          </p:cNvPr>
          <p:cNvPicPr>
            <a:picLocks noGrp="1" noChangeAspect="1"/>
          </p:cNvPicPr>
          <p:nvPr>
            <p:ph idx="1"/>
          </p:nvPr>
        </p:nvPicPr>
        <p:blipFill>
          <a:blip r:embed="rId2"/>
          <a:stretch>
            <a:fillRect/>
          </a:stretch>
        </p:blipFill>
        <p:spPr>
          <a:xfrm>
            <a:off x="7843839" y="-1"/>
            <a:ext cx="4348162" cy="6875470"/>
          </a:xfrm>
        </p:spPr>
      </p:pic>
      <p:sp>
        <p:nvSpPr>
          <p:cNvPr id="6" name="Rectangle 5">
            <a:extLst>
              <a:ext uri="{FF2B5EF4-FFF2-40B4-BE49-F238E27FC236}">
                <a16:creationId xmlns:a16="http://schemas.microsoft.com/office/drawing/2014/main" id="{6B3D6F56-7099-B24A-980D-D62BCA7AF8D6}"/>
              </a:ext>
            </a:extLst>
          </p:cNvPr>
          <p:cNvSpPr/>
          <p:nvPr/>
        </p:nvSpPr>
        <p:spPr>
          <a:xfrm>
            <a:off x="838200" y="1690688"/>
            <a:ext cx="6096000" cy="5447645"/>
          </a:xfrm>
          <a:prstGeom prst="rect">
            <a:avLst/>
          </a:prstGeom>
        </p:spPr>
        <p:txBody>
          <a:bodyPr>
            <a:spAutoFit/>
          </a:bodyPr>
          <a:lstStyle/>
          <a:p>
            <a:pPr marL="285750" indent="-285750">
              <a:buFont typeface="Arial" panose="020B0604020202020204" pitchFamily="34" charset="0"/>
              <a:buChar char="•"/>
            </a:pPr>
            <a:r>
              <a:rPr lang="en-US" sz="2200" dirty="0"/>
              <a:t>Includes 162 countries for 2016</a:t>
            </a:r>
          </a:p>
          <a:p>
            <a:pPr marL="285750" indent="-285750">
              <a:buFont typeface="Arial" panose="020B0604020202020204" pitchFamily="34" charset="0"/>
              <a:buChar char="•"/>
            </a:pPr>
            <a:endParaRPr lang="en-US" sz="2200" dirty="0"/>
          </a:p>
          <a:p>
            <a:pPr marL="285750" indent="-285750">
              <a:buFont typeface="Arial" panose="020B0604020202020204" pitchFamily="34" charset="0"/>
              <a:buChar char="•"/>
            </a:pPr>
            <a:r>
              <a:rPr lang="en-US" sz="2200" dirty="0"/>
              <a:t>79 distinct indicators </a:t>
            </a:r>
          </a:p>
          <a:p>
            <a:endParaRPr lang="en-US" sz="2200" dirty="0"/>
          </a:p>
          <a:p>
            <a:pPr marL="285750" indent="-285750">
              <a:buFont typeface="Arial" panose="020B0604020202020204" pitchFamily="34" charset="0"/>
              <a:buChar char="•"/>
            </a:pPr>
            <a:r>
              <a:rPr lang="en-US" sz="2200" dirty="0"/>
              <a:t>Data collected since 2008</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200" dirty="0"/>
              <a:t>“The data come from credible external sources and, for the sake of objectivity, are not generated by us; the index is transparent on methodology and sources; and the report covers as large a number of countries over as long a time period as is possible given the data available.”</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p:txBody>
      </p:sp>
      <p:sp>
        <p:nvSpPr>
          <p:cNvPr id="7" name="Rectangle 6">
            <a:extLst>
              <a:ext uri="{FF2B5EF4-FFF2-40B4-BE49-F238E27FC236}">
                <a16:creationId xmlns:a16="http://schemas.microsoft.com/office/drawing/2014/main" id="{4FAD557B-C3B1-0F49-935F-2DBB370A0085}"/>
              </a:ext>
            </a:extLst>
          </p:cNvPr>
          <p:cNvSpPr/>
          <p:nvPr/>
        </p:nvSpPr>
        <p:spPr>
          <a:xfrm>
            <a:off x="38100" y="6492875"/>
            <a:ext cx="7350919" cy="276999"/>
          </a:xfrm>
          <a:prstGeom prst="rect">
            <a:avLst/>
          </a:prstGeom>
        </p:spPr>
        <p:txBody>
          <a:bodyPr wrap="square">
            <a:spAutoFit/>
          </a:bodyPr>
          <a:lstStyle/>
          <a:p>
            <a:r>
              <a:rPr lang="en-US" sz="1200" dirty="0"/>
              <a:t>https://</a:t>
            </a:r>
            <a:r>
              <a:rPr lang="en-US" sz="1200" dirty="0" err="1"/>
              <a:t>object.cato.org</a:t>
            </a:r>
            <a:r>
              <a:rPr lang="en-US" sz="1200" dirty="0"/>
              <a:t>/sites/</a:t>
            </a:r>
            <a:r>
              <a:rPr lang="en-US" sz="1200" dirty="0" err="1"/>
              <a:t>cato.org</a:t>
            </a:r>
            <a:r>
              <a:rPr lang="en-US" sz="1200" dirty="0"/>
              <a:t>/files/human-freedom-index-files/human-freedom-index-2018-revised.pdf</a:t>
            </a:r>
          </a:p>
        </p:txBody>
      </p:sp>
    </p:spTree>
    <p:extLst>
      <p:ext uri="{BB962C8B-B14F-4D97-AF65-F5344CB8AC3E}">
        <p14:creationId xmlns:p14="http://schemas.microsoft.com/office/powerpoint/2010/main" val="6506666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853EC-08A6-9E46-9A88-BCC971139983}"/>
              </a:ext>
            </a:extLst>
          </p:cNvPr>
          <p:cNvSpPr>
            <a:spLocks noGrp="1"/>
          </p:cNvSpPr>
          <p:nvPr>
            <p:ph type="title"/>
          </p:nvPr>
        </p:nvSpPr>
        <p:spPr/>
        <p:txBody>
          <a:bodyPr/>
          <a:lstStyle/>
          <a:p>
            <a:r>
              <a:rPr lang="en-US" dirty="0"/>
              <a:t>Examples of how has this data been used</a:t>
            </a:r>
          </a:p>
        </p:txBody>
      </p:sp>
      <p:sp>
        <p:nvSpPr>
          <p:cNvPr id="6" name="Content Placeholder 5">
            <a:extLst>
              <a:ext uri="{FF2B5EF4-FFF2-40B4-BE49-F238E27FC236}">
                <a16:creationId xmlns:a16="http://schemas.microsoft.com/office/drawing/2014/main" id="{5FA5066A-FB0E-3443-9827-856C4CFC48DC}"/>
              </a:ext>
            </a:extLst>
          </p:cNvPr>
          <p:cNvSpPr>
            <a:spLocks noGrp="1"/>
          </p:cNvSpPr>
          <p:nvPr>
            <p:ph idx="1"/>
          </p:nvPr>
        </p:nvSpPr>
        <p:spPr/>
        <p:txBody>
          <a:bodyPr/>
          <a:lstStyle/>
          <a:p>
            <a:r>
              <a:rPr lang="en-US" sz="2400" dirty="0"/>
              <a:t>Mental Health, Happiness, Economics, Human Freedom </a:t>
            </a:r>
            <a:r>
              <a:rPr lang="en-US" sz="2200" dirty="0"/>
              <a:t>(</a:t>
            </a:r>
            <a:r>
              <a:rPr lang="en-US" sz="2200" dirty="0">
                <a:hlinkClick r:id="rId2"/>
              </a:rPr>
              <a:t>https://www.kaggle.com/rblcoder/mental-health-happiness-economics-human-freedom</a:t>
            </a:r>
            <a:r>
              <a:rPr lang="en-US" sz="2200" dirty="0"/>
              <a:t>)</a:t>
            </a:r>
          </a:p>
          <a:p>
            <a:pPr marL="0" indent="0">
              <a:buNone/>
            </a:pPr>
            <a:endParaRPr lang="en-US" sz="2400" dirty="0"/>
          </a:p>
          <a:p>
            <a:r>
              <a:rPr lang="en-US" sz="2400" dirty="0"/>
              <a:t>How has terrorism changed over the years? </a:t>
            </a:r>
            <a:r>
              <a:rPr lang="en-US" sz="2200" dirty="0"/>
              <a:t>(</a:t>
            </a:r>
            <a:r>
              <a:rPr lang="en-US" sz="2200" dirty="0">
                <a:hlinkClick r:id="rId3"/>
              </a:rPr>
              <a:t>https://www.kaggle.com/nikitagrec/how-has-terrorism-changed-over-years-geography</a:t>
            </a:r>
            <a:r>
              <a:rPr lang="en-US" sz="2200" dirty="0"/>
              <a:t>)</a:t>
            </a:r>
          </a:p>
          <a:p>
            <a:endParaRPr lang="en-US" sz="2400" dirty="0"/>
          </a:p>
          <a:p>
            <a:r>
              <a:rPr lang="en-US" sz="2400" dirty="0"/>
              <a:t>World Wide Women’s Problems </a:t>
            </a:r>
          </a:p>
          <a:p>
            <a:pPr marL="0" indent="0">
              <a:buNone/>
            </a:pPr>
            <a:r>
              <a:rPr lang="en-US" sz="2200" dirty="0"/>
              <a:t>    (</a:t>
            </a:r>
            <a:r>
              <a:rPr lang="en-US" sz="2200" dirty="0">
                <a:hlinkClick r:id="rId4"/>
              </a:rPr>
              <a:t>https://www.kaggle.com/akdagmelih/world-wide-women-s-problems-plotly-examples</a:t>
            </a:r>
            <a:r>
              <a:rPr lang="en-US" sz="2200" dirty="0"/>
              <a:t>)</a:t>
            </a:r>
          </a:p>
          <a:p>
            <a:endParaRPr lang="en-US" sz="2400" dirty="0"/>
          </a:p>
        </p:txBody>
      </p:sp>
    </p:spTree>
    <p:extLst>
      <p:ext uri="{BB962C8B-B14F-4D97-AF65-F5344CB8AC3E}">
        <p14:creationId xmlns:p14="http://schemas.microsoft.com/office/powerpoint/2010/main" val="1642757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D38BDB-1A05-2343-809E-A7BAFB8BFA07}"/>
              </a:ext>
            </a:extLst>
          </p:cNvPr>
          <p:cNvSpPr>
            <a:spLocks noGrp="1"/>
          </p:cNvSpPr>
          <p:nvPr>
            <p:ph idx="1"/>
          </p:nvPr>
        </p:nvSpPr>
        <p:spPr>
          <a:xfrm>
            <a:off x="838200" y="2355741"/>
            <a:ext cx="10515600" cy="3433763"/>
          </a:xfrm>
        </p:spPr>
        <p:txBody>
          <a:bodyPr>
            <a:normAutofit/>
          </a:bodyPr>
          <a:lstStyle/>
          <a:p>
            <a:pPr marL="0" indent="0" algn="ctr">
              <a:buNone/>
            </a:pPr>
            <a:r>
              <a:rPr lang="en-US" sz="4400" dirty="0"/>
              <a:t>How does the female equality compare to male equality around the world on the basis of freedom? </a:t>
            </a:r>
          </a:p>
        </p:txBody>
      </p:sp>
    </p:spTree>
    <p:extLst>
      <p:ext uri="{BB962C8B-B14F-4D97-AF65-F5344CB8AC3E}">
        <p14:creationId xmlns:p14="http://schemas.microsoft.com/office/powerpoint/2010/main" val="16335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10BA8-D25E-F64B-910D-18C95BB04EAE}"/>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50EBAFBF-35EC-EB44-A20C-A0CA006539AF}"/>
              </a:ext>
            </a:extLst>
          </p:cNvPr>
          <p:cNvSpPr>
            <a:spLocks noGrp="1"/>
          </p:cNvSpPr>
          <p:nvPr>
            <p:ph idx="1"/>
          </p:nvPr>
        </p:nvSpPr>
        <p:spPr/>
        <p:txBody>
          <a:bodyPr/>
          <a:lstStyle/>
          <a:p>
            <a:r>
              <a:rPr lang="en-US" dirty="0"/>
              <a:t>Types of plots that can answer my analysis question</a:t>
            </a:r>
          </a:p>
          <a:p>
            <a:r>
              <a:rPr lang="en-US" dirty="0"/>
              <a:t>What parameters the analysis is based upon </a:t>
            </a:r>
          </a:p>
          <a:p>
            <a:r>
              <a:rPr lang="en-US" dirty="0"/>
              <a:t>Understanding the translation of scoring </a:t>
            </a:r>
          </a:p>
          <a:p>
            <a:r>
              <a:rPr lang="en-US" dirty="0"/>
              <a:t>Too many variables and what each means</a:t>
            </a:r>
          </a:p>
          <a:p>
            <a:pPr lvl="1"/>
            <a:r>
              <a:rPr lang="en-US" dirty="0"/>
              <a:t>Needs specific filtering – only interest in variables that relate to gender</a:t>
            </a:r>
          </a:p>
          <a:p>
            <a:endParaRPr lang="en-US" dirty="0"/>
          </a:p>
          <a:p>
            <a:pPr lvl="1"/>
            <a:endParaRPr lang="en-US" dirty="0"/>
          </a:p>
          <a:p>
            <a:pPr lvl="1"/>
            <a:endParaRPr lang="en-US" dirty="0"/>
          </a:p>
        </p:txBody>
      </p:sp>
    </p:spTree>
    <p:extLst>
      <p:ext uri="{BB962C8B-B14F-4D97-AF65-F5344CB8AC3E}">
        <p14:creationId xmlns:p14="http://schemas.microsoft.com/office/powerpoint/2010/main" val="304101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44F0EB2C-6603-8340-A9D4-1517C696ACAB}"/>
              </a:ext>
            </a:extLst>
          </p:cNvPr>
          <p:cNvPicPr>
            <a:picLocks noGrp="1" noChangeAspect="1"/>
          </p:cNvPicPr>
          <p:nvPr>
            <p:ph idx="1"/>
          </p:nvPr>
        </p:nvPicPr>
        <p:blipFill>
          <a:blip r:embed="rId2"/>
          <a:stretch>
            <a:fillRect/>
          </a:stretch>
        </p:blipFill>
        <p:spPr>
          <a:xfrm>
            <a:off x="3260851" y="643466"/>
            <a:ext cx="5670298" cy="5571067"/>
          </a:xfrm>
          <a:prstGeom prst="rect">
            <a:avLst/>
          </a:prstGeom>
        </p:spPr>
      </p:pic>
      <p:sp>
        <p:nvSpPr>
          <p:cNvPr id="9" name="TextBox 8">
            <a:extLst>
              <a:ext uri="{FF2B5EF4-FFF2-40B4-BE49-F238E27FC236}">
                <a16:creationId xmlns:a16="http://schemas.microsoft.com/office/drawing/2014/main" id="{E9965FAA-A3F1-004E-907A-3ABEDE4AD53D}"/>
              </a:ext>
            </a:extLst>
          </p:cNvPr>
          <p:cNvSpPr txBox="1"/>
          <p:nvPr/>
        </p:nvSpPr>
        <p:spPr>
          <a:xfrm>
            <a:off x="3972502" y="6231466"/>
            <a:ext cx="4302845" cy="369332"/>
          </a:xfrm>
          <a:prstGeom prst="rect">
            <a:avLst/>
          </a:prstGeom>
          <a:noFill/>
        </p:spPr>
        <p:txBody>
          <a:bodyPr wrap="none" rtlCol="0">
            <a:spAutoFit/>
          </a:bodyPr>
          <a:lstStyle/>
          <a:p>
            <a:r>
              <a:rPr lang="en-US" b="1" dirty="0"/>
              <a:t>Number of countries in a given region 2016</a:t>
            </a:r>
          </a:p>
        </p:txBody>
      </p:sp>
    </p:spTree>
    <p:extLst>
      <p:ext uri="{BB962C8B-B14F-4D97-AF65-F5344CB8AC3E}">
        <p14:creationId xmlns:p14="http://schemas.microsoft.com/office/powerpoint/2010/main" val="3670666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A2B3538-9A1E-0944-B49F-6FC69146D5EF}"/>
              </a:ext>
            </a:extLst>
          </p:cNvPr>
          <p:cNvPicPr>
            <a:picLocks noGrp="1" noChangeAspect="1"/>
          </p:cNvPicPr>
          <p:nvPr>
            <p:ph idx="1"/>
          </p:nvPr>
        </p:nvPicPr>
        <p:blipFill>
          <a:blip r:embed="rId2"/>
          <a:stretch>
            <a:fillRect/>
          </a:stretch>
        </p:blipFill>
        <p:spPr>
          <a:xfrm>
            <a:off x="3259880" y="364581"/>
            <a:ext cx="5672238" cy="5169945"/>
          </a:xfrm>
        </p:spPr>
      </p:pic>
      <p:sp>
        <p:nvSpPr>
          <p:cNvPr id="6" name="Rectangle 5">
            <a:extLst>
              <a:ext uri="{FF2B5EF4-FFF2-40B4-BE49-F238E27FC236}">
                <a16:creationId xmlns:a16="http://schemas.microsoft.com/office/drawing/2014/main" id="{F0821EE5-BF72-6845-8552-458B4D7F1A4C}"/>
              </a:ext>
            </a:extLst>
          </p:cNvPr>
          <p:cNvSpPr/>
          <p:nvPr/>
        </p:nvSpPr>
        <p:spPr>
          <a:xfrm>
            <a:off x="1159042" y="5847088"/>
            <a:ext cx="9873915" cy="646331"/>
          </a:xfrm>
          <a:prstGeom prst="rect">
            <a:avLst/>
          </a:prstGeom>
        </p:spPr>
        <p:txBody>
          <a:bodyPr wrap="square">
            <a:spAutoFit/>
          </a:bodyPr>
          <a:lstStyle/>
          <a:p>
            <a:pPr algn="ctr"/>
            <a:r>
              <a:rPr lang="en-US" b="0" i="0" u="none" strike="noStrike" dirty="0">
                <a:effectLst/>
                <a:latin typeface="-apple-system"/>
              </a:rPr>
              <a:t>"Parental rights refers to the extent to which women have equal rights based in law and custom regarding “legal guardianship of a child during a marriage and custody rights over a child after divorce."</a:t>
            </a:r>
            <a:endParaRPr lang="en-US" dirty="0"/>
          </a:p>
        </p:txBody>
      </p:sp>
      <p:sp>
        <p:nvSpPr>
          <p:cNvPr id="7" name="TextBox 6">
            <a:extLst>
              <a:ext uri="{FF2B5EF4-FFF2-40B4-BE49-F238E27FC236}">
                <a16:creationId xmlns:a16="http://schemas.microsoft.com/office/drawing/2014/main" id="{B53F304D-F2E5-8649-A80D-F7865DC8868D}"/>
              </a:ext>
            </a:extLst>
          </p:cNvPr>
          <p:cNvSpPr txBox="1"/>
          <p:nvPr/>
        </p:nvSpPr>
        <p:spPr>
          <a:xfrm>
            <a:off x="2765023" y="5349860"/>
            <a:ext cx="6661952" cy="369332"/>
          </a:xfrm>
          <a:prstGeom prst="rect">
            <a:avLst/>
          </a:prstGeom>
          <a:noFill/>
        </p:spPr>
        <p:txBody>
          <a:bodyPr wrap="none" rtlCol="0">
            <a:spAutoFit/>
          </a:bodyPr>
          <a:lstStyle/>
          <a:p>
            <a:r>
              <a:rPr lang="en-US" b="1" dirty="0"/>
              <a:t>Ranking the balance of parental rights between male and female </a:t>
            </a:r>
          </a:p>
        </p:txBody>
      </p:sp>
    </p:spTree>
    <p:extLst>
      <p:ext uri="{BB962C8B-B14F-4D97-AF65-F5344CB8AC3E}">
        <p14:creationId xmlns:p14="http://schemas.microsoft.com/office/powerpoint/2010/main" val="1710487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9456919-80D6-F54D-AE5E-5456A1A2C6A8}"/>
              </a:ext>
            </a:extLst>
          </p:cNvPr>
          <p:cNvPicPr>
            <a:picLocks noGrp="1" noChangeAspect="1"/>
          </p:cNvPicPr>
          <p:nvPr>
            <p:ph idx="1"/>
          </p:nvPr>
        </p:nvPicPr>
        <p:blipFill>
          <a:blip r:embed="rId2"/>
          <a:stretch>
            <a:fillRect/>
          </a:stretch>
        </p:blipFill>
        <p:spPr>
          <a:xfrm>
            <a:off x="3295884" y="194894"/>
            <a:ext cx="5600232" cy="4998208"/>
          </a:xfrm>
          <a:prstGeom prst="rect">
            <a:avLst/>
          </a:prstGeom>
        </p:spPr>
      </p:pic>
      <p:sp>
        <p:nvSpPr>
          <p:cNvPr id="6" name="TextBox 5">
            <a:extLst>
              <a:ext uri="{FF2B5EF4-FFF2-40B4-BE49-F238E27FC236}">
                <a16:creationId xmlns:a16="http://schemas.microsoft.com/office/drawing/2014/main" id="{C172813F-3019-224A-9482-B2A956C9A5A3}"/>
              </a:ext>
            </a:extLst>
          </p:cNvPr>
          <p:cNvSpPr txBox="1"/>
          <p:nvPr/>
        </p:nvSpPr>
        <p:spPr>
          <a:xfrm>
            <a:off x="2195051" y="5286887"/>
            <a:ext cx="8921353" cy="369332"/>
          </a:xfrm>
          <a:prstGeom prst="rect">
            <a:avLst/>
          </a:prstGeom>
          <a:noFill/>
        </p:spPr>
        <p:txBody>
          <a:bodyPr wrap="none" rtlCol="0">
            <a:spAutoFit/>
          </a:bodyPr>
          <a:lstStyle/>
          <a:p>
            <a:r>
              <a:rPr lang="en-US" b="1" dirty="0"/>
              <a:t>Box plot to show comparison of Women Inheritance Rights as compared to Parental Rights  </a:t>
            </a:r>
          </a:p>
        </p:txBody>
      </p:sp>
      <p:sp>
        <p:nvSpPr>
          <p:cNvPr id="7" name="TextBox 6">
            <a:extLst>
              <a:ext uri="{FF2B5EF4-FFF2-40B4-BE49-F238E27FC236}">
                <a16:creationId xmlns:a16="http://schemas.microsoft.com/office/drawing/2014/main" id="{BB659DF5-5F90-7A4B-838B-A728E8220FD6}"/>
              </a:ext>
            </a:extLst>
          </p:cNvPr>
          <p:cNvSpPr txBox="1"/>
          <p:nvPr/>
        </p:nvSpPr>
        <p:spPr>
          <a:xfrm>
            <a:off x="1449238" y="5750004"/>
            <a:ext cx="9989388" cy="1200329"/>
          </a:xfrm>
          <a:prstGeom prst="rect">
            <a:avLst/>
          </a:prstGeom>
          <a:noFill/>
        </p:spPr>
        <p:txBody>
          <a:bodyPr wrap="square" rtlCol="0">
            <a:spAutoFit/>
          </a:bodyPr>
          <a:lstStyle/>
          <a:p>
            <a:pPr algn="ctr"/>
            <a:r>
              <a:rPr lang="en-US" dirty="0"/>
              <a:t>Women Inheritance rights “measures whether the legal system favors males over widows and daughters in inheritance cases. Favoring males is an infringement on the liberty of parents and the daughters to whom they might otherwise choose to bequeath their assets.”</a:t>
            </a:r>
          </a:p>
          <a:p>
            <a:pPr algn="ctr"/>
            <a:endParaRPr lang="en-US" dirty="0"/>
          </a:p>
        </p:txBody>
      </p:sp>
    </p:spTree>
    <p:extLst>
      <p:ext uri="{BB962C8B-B14F-4D97-AF65-F5344CB8AC3E}">
        <p14:creationId xmlns:p14="http://schemas.microsoft.com/office/powerpoint/2010/main" val="38617943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538</Words>
  <Application>Microsoft Macintosh PowerPoint</Application>
  <PresentationFormat>Widescreen</PresentationFormat>
  <Paragraphs>54</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-apple-system</vt:lpstr>
      <vt:lpstr>Arial</vt:lpstr>
      <vt:lpstr>Calibri</vt:lpstr>
      <vt:lpstr>Calibri Light</vt:lpstr>
      <vt:lpstr>Office Theme</vt:lpstr>
      <vt:lpstr>The analysis of the quality of rights between genders using the Human Freedom Index</vt:lpstr>
      <vt:lpstr>Background</vt:lpstr>
      <vt:lpstr>Reporting</vt:lpstr>
      <vt:lpstr>Examples of how has this data been used</vt:lpstr>
      <vt:lpstr>PowerPoint Presentation</vt:lpstr>
      <vt:lpstr>Challenges</vt:lpstr>
      <vt:lpstr>PowerPoint Presentation</vt:lpstr>
      <vt:lpstr>PowerPoint Presentation</vt:lpstr>
      <vt:lpstr>PowerPoint Presentation</vt:lpstr>
      <vt:lpstr>PowerPoint Presentation</vt:lpstr>
      <vt:lpstr>Merged Data</vt:lpstr>
      <vt:lpstr>Next Steps</vt:lpstr>
      <vt:lpstr>Thank you! Feedback?</vt:lpstr>
      <vt:lpstr>Things to consider: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analysis of the quality of rights between genders using the Human Freedom Index</dc:title>
  <dc:creator>Ni, Ottillia S</dc:creator>
  <cp:lastModifiedBy>Ni, Ottillia S</cp:lastModifiedBy>
  <cp:revision>11</cp:revision>
  <dcterms:created xsi:type="dcterms:W3CDTF">2019-04-25T15:22:24Z</dcterms:created>
  <dcterms:modified xsi:type="dcterms:W3CDTF">2019-04-25T18:50:47Z</dcterms:modified>
</cp:coreProperties>
</file>